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79624-50D6-4883-B2F5-9D43FAFCF2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E5B8530-E4C2-44BC-B179-8A8EDD1C6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002060"/>
              </a:solidFill>
            </a:rPr>
            <a:t>Movement Log </a:t>
          </a:r>
          <a:r>
            <a:rPr lang="en-US" b="1" dirty="0" err="1">
              <a:solidFill>
                <a:srgbClr val="002060"/>
              </a:solidFill>
            </a:rPr>
            <a:t>Interval</a:t>
          </a:r>
          <a:r>
            <a:rPr lang="en-US" dirty="0" err="1">
              <a:solidFill>
                <a:srgbClr val="002060"/>
              </a:solidFill>
            </a:rPr>
            <a:t>:</a:t>
          </a:r>
          <a:r>
            <a:rPr lang="en-US" dirty="0" err="1"/>
            <a:t>This</a:t>
          </a:r>
          <a:r>
            <a:rPr lang="en-US" dirty="0"/>
            <a:t> variable determines how often we will log </a:t>
          </a:r>
          <a:r>
            <a:rPr lang="tr-TR" dirty="0"/>
            <a:t>of </a:t>
          </a:r>
          <a:r>
            <a:rPr lang="en-US" dirty="0"/>
            <a:t>the movements </a:t>
          </a:r>
          <a:r>
            <a:rPr lang="tr-TR" dirty="0"/>
            <a:t>,</a:t>
          </a:r>
          <a:r>
            <a:rPr lang="en-US" dirty="0"/>
            <a:t>setting it 0.5 means every 0.5 seconds it will give</a:t>
          </a:r>
          <a:r>
            <a:rPr lang="tr-TR" dirty="0"/>
            <a:t>.</a:t>
          </a:r>
          <a:endParaRPr lang="en-US" dirty="0"/>
        </a:p>
      </dgm:t>
    </dgm:pt>
    <dgm:pt modelId="{62D2363C-A1C3-48FB-880D-A08D1733D6BE}" type="parTrans" cxnId="{39BC0308-57E1-4EB0-A068-833637F1B5E7}">
      <dgm:prSet/>
      <dgm:spPr/>
      <dgm:t>
        <a:bodyPr/>
        <a:lstStyle/>
        <a:p>
          <a:endParaRPr lang="en-US"/>
        </a:p>
      </dgm:t>
    </dgm:pt>
    <dgm:pt modelId="{E44FCD8C-7DD2-44E7-AC18-2ACB74474D88}" type="sibTrans" cxnId="{39BC0308-57E1-4EB0-A068-833637F1B5E7}">
      <dgm:prSet/>
      <dgm:spPr/>
      <dgm:t>
        <a:bodyPr/>
        <a:lstStyle/>
        <a:p>
          <a:endParaRPr lang="en-US"/>
        </a:p>
      </dgm:t>
    </dgm:pt>
    <dgm:pt modelId="{E2527938-35BF-4260-963E-F032E3329A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FFFF00"/>
              </a:solidFill>
            </a:rPr>
            <a:t>Consecutive Count:</a:t>
          </a:r>
          <a:r>
            <a:rPr lang="tr-TR" dirty="0">
              <a:solidFill>
                <a:srgbClr val="FFFF00"/>
              </a:solidFill>
            </a:rPr>
            <a:t> </a:t>
          </a:r>
          <a:r>
            <a:rPr lang="tr-TR" dirty="0" err="1"/>
            <a:t>Number</a:t>
          </a:r>
          <a:r>
            <a:rPr lang="tr-TR" dirty="0"/>
            <a:t> of </a:t>
          </a:r>
          <a:r>
            <a:rPr lang="tr-TR" dirty="0" err="1"/>
            <a:t>consecutived</a:t>
          </a:r>
          <a:r>
            <a:rPr lang="tr-TR" dirty="0"/>
            <a:t> </a:t>
          </a:r>
          <a:r>
            <a:rPr lang="tr-TR" dirty="0" err="1"/>
            <a:t>yaw</a:t>
          </a:r>
          <a:r>
            <a:rPr lang="tr-TR" dirty="0"/>
            <a:t> </a:t>
          </a:r>
          <a:r>
            <a:rPr lang="tr-TR" dirty="0" err="1"/>
            <a:t>value</a:t>
          </a:r>
          <a:r>
            <a:rPr lang="tr-TR" dirty="0"/>
            <a:t> </a:t>
          </a:r>
          <a:r>
            <a:rPr lang="tr-TR" dirty="0" err="1"/>
            <a:t>between</a:t>
          </a:r>
          <a:r>
            <a:rPr lang="tr-TR" dirty="0"/>
            <a:t> </a:t>
          </a:r>
          <a:r>
            <a:rPr lang="tr-TR" dirty="0" err="1"/>
            <a:t>timestamps</a:t>
          </a:r>
          <a:r>
            <a:rPr lang="tr-TR" dirty="0"/>
            <a:t>.</a:t>
          </a:r>
          <a:endParaRPr lang="en-US" dirty="0"/>
        </a:p>
      </dgm:t>
    </dgm:pt>
    <dgm:pt modelId="{4F4910DD-C1FA-414C-8FDC-0E0CFA37F21C}" type="parTrans" cxnId="{B7C83DA6-3914-43DB-ACB0-AA5E14951255}">
      <dgm:prSet/>
      <dgm:spPr/>
      <dgm:t>
        <a:bodyPr/>
        <a:lstStyle/>
        <a:p>
          <a:endParaRPr lang="en-US"/>
        </a:p>
      </dgm:t>
    </dgm:pt>
    <dgm:pt modelId="{BF8AFB9F-B632-43CC-92FD-F584A2F75BD9}" type="sibTrans" cxnId="{B7C83DA6-3914-43DB-ACB0-AA5E14951255}">
      <dgm:prSet/>
      <dgm:spPr/>
      <dgm:t>
        <a:bodyPr/>
        <a:lstStyle/>
        <a:p>
          <a:endParaRPr lang="en-US"/>
        </a:p>
      </dgm:t>
    </dgm:pt>
    <dgm:pt modelId="{90576F93-C13F-47E3-A644-02813C712F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Anomaly Count:</a:t>
          </a:r>
          <a:r>
            <a:rPr lang="tr-TR" b="1" dirty="0">
              <a:solidFill>
                <a:schemeClr val="tx1"/>
              </a:solidFill>
            </a:rPr>
            <a:t> </a:t>
          </a:r>
          <a:r>
            <a:rPr lang="en-US" dirty="0"/>
            <a:t>Anomaly count is the </a:t>
          </a:r>
          <a:r>
            <a:rPr lang="tr-TR" dirty="0" err="1"/>
            <a:t>list</a:t>
          </a:r>
          <a:r>
            <a:rPr lang="en-US" dirty="0"/>
            <a:t> of consecutive counts more than 5. If we have a sequence of consecutive counts more than 5 we add anomaly count to 1</a:t>
          </a:r>
          <a:r>
            <a:rPr lang="tr-TR" dirty="0"/>
            <a:t>.</a:t>
          </a:r>
          <a:endParaRPr lang="en-US" dirty="0"/>
        </a:p>
      </dgm:t>
    </dgm:pt>
    <dgm:pt modelId="{0B8C0621-9522-46CB-95A9-B97518A6AD45}" type="parTrans" cxnId="{9845BB7B-CC43-4AFB-88D5-C0024B06247A}">
      <dgm:prSet/>
      <dgm:spPr/>
      <dgm:t>
        <a:bodyPr/>
        <a:lstStyle/>
        <a:p>
          <a:endParaRPr lang="en-US"/>
        </a:p>
      </dgm:t>
    </dgm:pt>
    <dgm:pt modelId="{925BA8B6-0E7A-4741-9506-E1CEA5B960DF}" type="sibTrans" cxnId="{9845BB7B-CC43-4AFB-88D5-C0024B06247A}">
      <dgm:prSet/>
      <dgm:spPr/>
      <dgm:t>
        <a:bodyPr/>
        <a:lstStyle/>
        <a:p>
          <a:endParaRPr lang="en-US"/>
        </a:p>
      </dgm:t>
    </dgm:pt>
    <dgm:pt modelId="{DF42378D-CF14-4A36-86E9-A0705F49FD10}" type="pres">
      <dgm:prSet presAssocID="{C7D79624-50D6-4883-B2F5-9D43FAFCF2C2}" presName="root" presStyleCnt="0">
        <dgm:presLayoutVars>
          <dgm:dir/>
          <dgm:resizeHandles val="exact"/>
        </dgm:presLayoutVars>
      </dgm:prSet>
      <dgm:spPr/>
    </dgm:pt>
    <dgm:pt modelId="{29EAC975-774F-4B05-9118-AB1414845F0F}" type="pres">
      <dgm:prSet presAssocID="{DE5B8530-E4C2-44BC-B179-8A8EDD1C6297}" presName="compNode" presStyleCnt="0"/>
      <dgm:spPr/>
    </dgm:pt>
    <dgm:pt modelId="{04C8BDB2-D078-46CA-AD3C-88003D7779D2}" type="pres">
      <dgm:prSet presAssocID="{DE5B8530-E4C2-44BC-B179-8A8EDD1C6297}" presName="bgRect" presStyleLbl="bgShp" presStyleIdx="0" presStyleCnt="3"/>
      <dgm:spPr/>
    </dgm:pt>
    <dgm:pt modelId="{A5EC997D-0B3C-4B95-ADC3-3F099DD99949}" type="pres">
      <dgm:prSet presAssocID="{DE5B8530-E4C2-44BC-B179-8A8EDD1C62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kış Çizelgesi"/>
        </a:ext>
      </dgm:extLst>
    </dgm:pt>
    <dgm:pt modelId="{9FF9188F-68DD-46D0-A54C-9BA0A11E1A81}" type="pres">
      <dgm:prSet presAssocID="{DE5B8530-E4C2-44BC-B179-8A8EDD1C6297}" presName="spaceRect" presStyleCnt="0"/>
      <dgm:spPr/>
    </dgm:pt>
    <dgm:pt modelId="{7A57800B-7E6A-44AA-8DBE-A8164D70108A}" type="pres">
      <dgm:prSet presAssocID="{DE5B8530-E4C2-44BC-B179-8A8EDD1C6297}" presName="parTx" presStyleLbl="revTx" presStyleIdx="0" presStyleCnt="3">
        <dgm:presLayoutVars>
          <dgm:chMax val="0"/>
          <dgm:chPref val="0"/>
        </dgm:presLayoutVars>
      </dgm:prSet>
      <dgm:spPr/>
    </dgm:pt>
    <dgm:pt modelId="{7F566E74-165B-41C8-BAAB-B9548EC400CB}" type="pres">
      <dgm:prSet presAssocID="{E44FCD8C-7DD2-44E7-AC18-2ACB74474D88}" presName="sibTrans" presStyleCnt="0"/>
      <dgm:spPr/>
    </dgm:pt>
    <dgm:pt modelId="{71974F40-2F56-4EA1-9F35-C2A9E867B1D1}" type="pres">
      <dgm:prSet presAssocID="{E2527938-35BF-4260-963E-F032E3329AC2}" presName="compNode" presStyleCnt="0"/>
      <dgm:spPr/>
    </dgm:pt>
    <dgm:pt modelId="{EF37EE07-190A-4A6F-AE9F-15449185C074}" type="pres">
      <dgm:prSet presAssocID="{E2527938-35BF-4260-963E-F032E3329AC2}" presName="bgRect" presStyleLbl="bgShp" presStyleIdx="1" presStyleCnt="3"/>
      <dgm:spPr/>
    </dgm:pt>
    <dgm:pt modelId="{3036B93E-00E3-46DC-A181-D8AEF8662828}" type="pres">
      <dgm:prSet presAssocID="{E2527938-35BF-4260-963E-F032E3329A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E7349D3E-C276-4A01-B1DE-3F46897FE0D4}" type="pres">
      <dgm:prSet presAssocID="{E2527938-35BF-4260-963E-F032E3329AC2}" presName="spaceRect" presStyleCnt="0"/>
      <dgm:spPr/>
    </dgm:pt>
    <dgm:pt modelId="{FF914E1C-85F8-4666-80A2-C27A69913E72}" type="pres">
      <dgm:prSet presAssocID="{E2527938-35BF-4260-963E-F032E3329AC2}" presName="parTx" presStyleLbl="revTx" presStyleIdx="1" presStyleCnt="3">
        <dgm:presLayoutVars>
          <dgm:chMax val="0"/>
          <dgm:chPref val="0"/>
        </dgm:presLayoutVars>
      </dgm:prSet>
      <dgm:spPr/>
    </dgm:pt>
    <dgm:pt modelId="{7040B9A0-4E1C-463E-BF1D-75F3850190A3}" type="pres">
      <dgm:prSet presAssocID="{BF8AFB9F-B632-43CC-92FD-F584A2F75BD9}" presName="sibTrans" presStyleCnt="0"/>
      <dgm:spPr/>
    </dgm:pt>
    <dgm:pt modelId="{1DBA4C0F-DC37-4397-84CE-649277B2A66A}" type="pres">
      <dgm:prSet presAssocID="{90576F93-C13F-47E3-A644-02813C712F76}" presName="compNode" presStyleCnt="0"/>
      <dgm:spPr/>
    </dgm:pt>
    <dgm:pt modelId="{2E8ABC0B-76A2-473F-A180-FED63DAEC5D4}" type="pres">
      <dgm:prSet presAssocID="{90576F93-C13F-47E3-A644-02813C712F76}" presName="bgRect" presStyleLbl="bgShp" presStyleIdx="2" presStyleCnt="3"/>
      <dgm:spPr/>
    </dgm:pt>
    <dgm:pt modelId="{53EC610B-EB21-4017-8303-53A4441D8D19}" type="pres">
      <dgm:prSet presAssocID="{90576F93-C13F-47E3-A644-02813C712F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statistikler"/>
        </a:ext>
      </dgm:extLst>
    </dgm:pt>
    <dgm:pt modelId="{CDA5AC91-055E-47D7-B122-D1F3E1A792BE}" type="pres">
      <dgm:prSet presAssocID="{90576F93-C13F-47E3-A644-02813C712F76}" presName="spaceRect" presStyleCnt="0"/>
      <dgm:spPr/>
    </dgm:pt>
    <dgm:pt modelId="{EE9C8313-733C-410E-BED9-8B805A6B7BFD}" type="pres">
      <dgm:prSet presAssocID="{90576F93-C13F-47E3-A644-02813C712F7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9BC0308-57E1-4EB0-A068-833637F1B5E7}" srcId="{C7D79624-50D6-4883-B2F5-9D43FAFCF2C2}" destId="{DE5B8530-E4C2-44BC-B179-8A8EDD1C6297}" srcOrd="0" destOrd="0" parTransId="{62D2363C-A1C3-48FB-880D-A08D1733D6BE}" sibTransId="{E44FCD8C-7DD2-44E7-AC18-2ACB74474D88}"/>
    <dgm:cxn modelId="{5C620575-2468-4BAF-920B-9FF8895395FF}" type="presOf" srcId="{E2527938-35BF-4260-963E-F032E3329AC2}" destId="{FF914E1C-85F8-4666-80A2-C27A69913E72}" srcOrd="0" destOrd="0" presId="urn:microsoft.com/office/officeart/2018/2/layout/IconVerticalSolidList"/>
    <dgm:cxn modelId="{9845BB7B-CC43-4AFB-88D5-C0024B06247A}" srcId="{C7D79624-50D6-4883-B2F5-9D43FAFCF2C2}" destId="{90576F93-C13F-47E3-A644-02813C712F76}" srcOrd="2" destOrd="0" parTransId="{0B8C0621-9522-46CB-95A9-B97518A6AD45}" sibTransId="{925BA8B6-0E7A-4741-9506-E1CEA5B960DF}"/>
    <dgm:cxn modelId="{B7C83DA6-3914-43DB-ACB0-AA5E14951255}" srcId="{C7D79624-50D6-4883-B2F5-9D43FAFCF2C2}" destId="{E2527938-35BF-4260-963E-F032E3329AC2}" srcOrd="1" destOrd="0" parTransId="{4F4910DD-C1FA-414C-8FDC-0E0CFA37F21C}" sibTransId="{BF8AFB9F-B632-43CC-92FD-F584A2F75BD9}"/>
    <dgm:cxn modelId="{127051C3-E1B4-4D04-9E00-C26680EC0267}" type="presOf" srcId="{C7D79624-50D6-4883-B2F5-9D43FAFCF2C2}" destId="{DF42378D-CF14-4A36-86E9-A0705F49FD10}" srcOrd="0" destOrd="0" presId="urn:microsoft.com/office/officeart/2018/2/layout/IconVerticalSolidList"/>
    <dgm:cxn modelId="{FC30F0C5-2769-43A7-93F2-9B149EA614BE}" type="presOf" srcId="{DE5B8530-E4C2-44BC-B179-8A8EDD1C6297}" destId="{7A57800B-7E6A-44AA-8DBE-A8164D70108A}" srcOrd="0" destOrd="0" presId="urn:microsoft.com/office/officeart/2018/2/layout/IconVerticalSolidList"/>
    <dgm:cxn modelId="{E03C52F6-D439-4FD0-A795-B8AC8ABC5535}" type="presOf" srcId="{90576F93-C13F-47E3-A644-02813C712F76}" destId="{EE9C8313-733C-410E-BED9-8B805A6B7BFD}" srcOrd="0" destOrd="0" presId="urn:microsoft.com/office/officeart/2018/2/layout/IconVerticalSolidList"/>
    <dgm:cxn modelId="{5D8DAD47-26DD-4E3F-A0C1-1B3ED44B30A6}" type="presParOf" srcId="{DF42378D-CF14-4A36-86E9-A0705F49FD10}" destId="{29EAC975-774F-4B05-9118-AB1414845F0F}" srcOrd="0" destOrd="0" presId="urn:microsoft.com/office/officeart/2018/2/layout/IconVerticalSolidList"/>
    <dgm:cxn modelId="{FB5E5078-9F8F-4ED7-A582-2A8A6829E6B0}" type="presParOf" srcId="{29EAC975-774F-4B05-9118-AB1414845F0F}" destId="{04C8BDB2-D078-46CA-AD3C-88003D7779D2}" srcOrd="0" destOrd="0" presId="urn:microsoft.com/office/officeart/2018/2/layout/IconVerticalSolidList"/>
    <dgm:cxn modelId="{596396B4-6EAF-452D-B6E1-A37ED371C551}" type="presParOf" srcId="{29EAC975-774F-4B05-9118-AB1414845F0F}" destId="{A5EC997D-0B3C-4B95-ADC3-3F099DD99949}" srcOrd="1" destOrd="0" presId="urn:microsoft.com/office/officeart/2018/2/layout/IconVerticalSolidList"/>
    <dgm:cxn modelId="{6F2F737B-7976-452B-9667-FD2DEA97F820}" type="presParOf" srcId="{29EAC975-774F-4B05-9118-AB1414845F0F}" destId="{9FF9188F-68DD-46D0-A54C-9BA0A11E1A81}" srcOrd="2" destOrd="0" presId="urn:microsoft.com/office/officeart/2018/2/layout/IconVerticalSolidList"/>
    <dgm:cxn modelId="{C80E7E47-2BF3-4BC9-823C-0A02BE2EA825}" type="presParOf" srcId="{29EAC975-774F-4B05-9118-AB1414845F0F}" destId="{7A57800B-7E6A-44AA-8DBE-A8164D70108A}" srcOrd="3" destOrd="0" presId="urn:microsoft.com/office/officeart/2018/2/layout/IconVerticalSolidList"/>
    <dgm:cxn modelId="{E85DDA48-54D8-44F5-9A49-BB1707E4AF27}" type="presParOf" srcId="{DF42378D-CF14-4A36-86E9-A0705F49FD10}" destId="{7F566E74-165B-41C8-BAAB-B9548EC400CB}" srcOrd="1" destOrd="0" presId="urn:microsoft.com/office/officeart/2018/2/layout/IconVerticalSolidList"/>
    <dgm:cxn modelId="{C76230F9-8FD1-4021-9D7D-84AC17FCD65D}" type="presParOf" srcId="{DF42378D-CF14-4A36-86E9-A0705F49FD10}" destId="{71974F40-2F56-4EA1-9F35-C2A9E867B1D1}" srcOrd="2" destOrd="0" presId="urn:microsoft.com/office/officeart/2018/2/layout/IconVerticalSolidList"/>
    <dgm:cxn modelId="{A5BD6FEB-661F-49FE-8D4C-016FC2124FC8}" type="presParOf" srcId="{71974F40-2F56-4EA1-9F35-C2A9E867B1D1}" destId="{EF37EE07-190A-4A6F-AE9F-15449185C074}" srcOrd="0" destOrd="0" presId="urn:microsoft.com/office/officeart/2018/2/layout/IconVerticalSolidList"/>
    <dgm:cxn modelId="{FC62A2A5-B2B2-46EB-8BA3-781255547B75}" type="presParOf" srcId="{71974F40-2F56-4EA1-9F35-C2A9E867B1D1}" destId="{3036B93E-00E3-46DC-A181-D8AEF8662828}" srcOrd="1" destOrd="0" presId="urn:microsoft.com/office/officeart/2018/2/layout/IconVerticalSolidList"/>
    <dgm:cxn modelId="{1CFEE94F-8AC6-4A52-B346-DA0C6B866B13}" type="presParOf" srcId="{71974F40-2F56-4EA1-9F35-C2A9E867B1D1}" destId="{E7349D3E-C276-4A01-B1DE-3F46897FE0D4}" srcOrd="2" destOrd="0" presId="urn:microsoft.com/office/officeart/2018/2/layout/IconVerticalSolidList"/>
    <dgm:cxn modelId="{E7F5D9F9-FB70-42AB-A606-16DB9B55CFEC}" type="presParOf" srcId="{71974F40-2F56-4EA1-9F35-C2A9E867B1D1}" destId="{FF914E1C-85F8-4666-80A2-C27A69913E72}" srcOrd="3" destOrd="0" presId="urn:microsoft.com/office/officeart/2018/2/layout/IconVerticalSolidList"/>
    <dgm:cxn modelId="{E3CB82AC-837D-4A59-9957-E9039A9505D0}" type="presParOf" srcId="{DF42378D-CF14-4A36-86E9-A0705F49FD10}" destId="{7040B9A0-4E1C-463E-BF1D-75F3850190A3}" srcOrd="3" destOrd="0" presId="urn:microsoft.com/office/officeart/2018/2/layout/IconVerticalSolidList"/>
    <dgm:cxn modelId="{FDD411B1-A65D-40BF-803C-662C938871C1}" type="presParOf" srcId="{DF42378D-CF14-4A36-86E9-A0705F49FD10}" destId="{1DBA4C0F-DC37-4397-84CE-649277B2A66A}" srcOrd="4" destOrd="0" presId="urn:microsoft.com/office/officeart/2018/2/layout/IconVerticalSolidList"/>
    <dgm:cxn modelId="{8BEB7968-BE92-4640-99E4-B84F98C64BAF}" type="presParOf" srcId="{1DBA4C0F-DC37-4397-84CE-649277B2A66A}" destId="{2E8ABC0B-76A2-473F-A180-FED63DAEC5D4}" srcOrd="0" destOrd="0" presId="urn:microsoft.com/office/officeart/2018/2/layout/IconVerticalSolidList"/>
    <dgm:cxn modelId="{ACDBA160-CF01-4A3C-8F99-9482A7AB01D2}" type="presParOf" srcId="{1DBA4C0F-DC37-4397-84CE-649277B2A66A}" destId="{53EC610B-EB21-4017-8303-53A4441D8D19}" srcOrd="1" destOrd="0" presId="urn:microsoft.com/office/officeart/2018/2/layout/IconVerticalSolidList"/>
    <dgm:cxn modelId="{850F5440-3230-47C1-A22C-216349A51CAB}" type="presParOf" srcId="{1DBA4C0F-DC37-4397-84CE-649277B2A66A}" destId="{CDA5AC91-055E-47D7-B122-D1F3E1A792BE}" srcOrd="2" destOrd="0" presId="urn:microsoft.com/office/officeart/2018/2/layout/IconVerticalSolidList"/>
    <dgm:cxn modelId="{A17665BB-17B6-4ACC-98DA-90C34E32B7DE}" type="presParOf" srcId="{1DBA4C0F-DC37-4397-84CE-649277B2A66A}" destId="{EE9C8313-733C-410E-BED9-8B805A6B7B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8BDB2-D078-46CA-AD3C-88003D7779D2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C997D-0B3C-4B95-ADC3-3F099DD99949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7800B-7E6A-44AA-8DBE-A8164D70108A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2060"/>
              </a:solidFill>
            </a:rPr>
            <a:t>Movement Log </a:t>
          </a:r>
          <a:r>
            <a:rPr lang="en-US" sz="2100" b="1" kern="1200" dirty="0" err="1">
              <a:solidFill>
                <a:srgbClr val="002060"/>
              </a:solidFill>
            </a:rPr>
            <a:t>Interval</a:t>
          </a:r>
          <a:r>
            <a:rPr lang="en-US" sz="2100" kern="1200" dirty="0" err="1">
              <a:solidFill>
                <a:srgbClr val="002060"/>
              </a:solidFill>
            </a:rPr>
            <a:t>:</a:t>
          </a:r>
          <a:r>
            <a:rPr lang="en-US" sz="2100" kern="1200" dirty="0" err="1"/>
            <a:t>This</a:t>
          </a:r>
          <a:r>
            <a:rPr lang="en-US" sz="2100" kern="1200" dirty="0"/>
            <a:t> variable determines how often we will log </a:t>
          </a:r>
          <a:r>
            <a:rPr lang="tr-TR" sz="2100" kern="1200" dirty="0"/>
            <a:t>of </a:t>
          </a:r>
          <a:r>
            <a:rPr lang="en-US" sz="2100" kern="1200" dirty="0"/>
            <a:t>the movements </a:t>
          </a:r>
          <a:r>
            <a:rPr lang="tr-TR" sz="2100" kern="1200" dirty="0"/>
            <a:t>,</a:t>
          </a:r>
          <a:r>
            <a:rPr lang="en-US" sz="2100" kern="1200" dirty="0"/>
            <a:t>setting it 0.5 means every 0.5 seconds it will give</a:t>
          </a:r>
          <a:r>
            <a:rPr lang="tr-TR" sz="2100" kern="1200" dirty="0"/>
            <a:t>.</a:t>
          </a:r>
          <a:endParaRPr lang="en-US" sz="2100" kern="1200" dirty="0"/>
        </a:p>
      </dsp:txBody>
      <dsp:txXfrm>
        <a:off x="1437631" y="531"/>
        <a:ext cx="9077968" cy="1244702"/>
      </dsp:txXfrm>
    </dsp:sp>
    <dsp:sp modelId="{EF37EE07-190A-4A6F-AE9F-15449185C074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6B93E-00E3-46DC-A181-D8AEF8662828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14E1C-85F8-4666-80A2-C27A69913E72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FF00"/>
              </a:solidFill>
            </a:rPr>
            <a:t>Consecutive Count:</a:t>
          </a:r>
          <a:r>
            <a:rPr lang="tr-TR" sz="2100" kern="1200" dirty="0">
              <a:solidFill>
                <a:srgbClr val="FFFF00"/>
              </a:solidFill>
            </a:rPr>
            <a:t> </a:t>
          </a:r>
          <a:r>
            <a:rPr lang="tr-TR" sz="2100" kern="1200" dirty="0" err="1"/>
            <a:t>Number</a:t>
          </a:r>
          <a:r>
            <a:rPr lang="tr-TR" sz="2100" kern="1200" dirty="0"/>
            <a:t> of </a:t>
          </a:r>
          <a:r>
            <a:rPr lang="tr-TR" sz="2100" kern="1200" dirty="0" err="1"/>
            <a:t>consecutived</a:t>
          </a:r>
          <a:r>
            <a:rPr lang="tr-TR" sz="2100" kern="1200" dirty="0"/>
            <a:t> </a:t>
          </a:r>
          <a:r>
            <a:rPr lang="tr-TR" sz="2100" kern="1200" dirty="0" err="1"/>
            <a:t>yaw</a:t>
          </a:r>
          <a:r>
            <a:rPr lang="tr-TR" sz="2100" kern="1200" dirty="0"/>
            <a:t> </a:t>
          </a:r>
          <a:r>
            <a:rPr lang="tr-TR" sz="2100" kern="1200" dirty="0" err="1"/>
            <a:t>value</a:t>
          </a:r>
          <a:r>
            <a:rPr lang="tr-TR" sz="2100" kern="1200" dirty="0"/>
            <a:t> </a:t>
          </a:r>
          <a:r>
            <a:rPr lang="tr-TR" sz="2100" kern="1200" dirty="0" err="1"/>
            <a:t>between</a:t>
          </a:r>
          <a:r>
            <a:rPr lang="tr-TR" sz="2100" kern="1200" dirty="0"/>
            <a:t> </a:t>
          </a:r>
          <a:r>
            <a:rPr lang="tr-TR" sz="2100" kern="1200" dirty="0" err="1"/>
            <a:t>timestamps</a:t>
          </a:r>
          <a:r>
            <a:rPr lang="tr-TR" sz="2100" kern="1200" dirty="0"/>
            <a:t>.</a:t>
          </a:r>
          <a:endParaRPr lang="en-US" sz="2100" kern="1200" dirty="0"/>
        </a:p>
      </dsp:txBody>
      <dsp:txXfrm>
        <a:off x="1437631" y="1556410"/>
        <a:ext cx="9077968" cy="1244702"/>
      </dsp:txXfrm>
    </dsp:sp>
    <dsp:sp modelId="{2E8ABC0B-76A2-473F-A180-FED63DAEC5D4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C610B-EB21-4017-8303-53A4441D8D19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C8313-733C-410E-BED9-8B805A6B7BFD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Anomaly Count:</a:t>
          </a:r>
          <a:r>
            <a:rPr lang="tr-TR" sz="2100" b="1" kern="1200" dirty="0">
              <a:solidFill>
                <a:schemeClr val="tx1"/>
              </a:solidFill>
            </a:rPr>
            <a:t> </a:t>
          </a:r>
          <a:r>
            <a:rPr lang="en-US" sz="2100" kern="1200" dirty="0"/>
            <a:t>Anomaly count is the </a:t>
          </a:r>
          <a:r>
            <a:rPr lang="tr-TR" sz="2100" kern="1200" dirty="0" err="1"/>
            <a:t>list</a:t>
          </a:r>
          <a:r>
            <a:rPr lang="en-US" sz="2100" kern="1200" dirty="0"/>
            <a:t> of consecutive counts more than 5. If we have a sequence of consecutive counts more than 5 we add anomaly count to 1</a:t>
          </a:r>
          <a:r>
            <a:rPr lang="tr-TR" sz="2100" kern="1200" dirty="0"/>
            <a:t>.</a:t>
          </a:r>
          <a:endParaRPr lang="en-US" sz="2100" kern="1200" dirty="0"/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1A7C-E534-44CC-8191-8A1BC6A4BF5C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9F9F-268C-4284-B4B6-2BCB1F6116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955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A9F9F-268C-4284-B4B6-2BCB1F6116DE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563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8B14F6-47EC-1D49-CD83-903B0CAD0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F895362-04DF-E085-6AFA-E8DB0F230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E5D49B-2E39-931B-BBC3-B714131FD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468F9CA-F9B6-F084-8636-D991AFCF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8867A78-C963-8D7D-57C2-C8D31934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675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809C4C-091B-45EF-984C-16F19A84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716F07B-2CD7-A9A0-1D43-B435340C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7C62A90-5FBF-03A1-1B86-85339ED13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25580AE-9419-63C1-0A86-B08ABAF94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8D81422-A080-219A-F3CA-912A1895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823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E714B67-4E56-FBDD-7BA3-E0CF0386B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C13EDD1-B206-8432-2D16-4E19BE7BC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BC082A5-F406-D89E-6AFA-7905558C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A56B809-0867-FAFE-16CE-8B80BDF8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57B3AC1-71E2-C5EE-7A75-8DE6FED5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739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E918CC-7B89-C625-D1DF-77077665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D2B647-473E-B5CA-7238-DFBE2ED16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873848B-25AD-4139-7CB1-1A961065F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C5D0FC9-C44C-5C1E-8C3E-73F5908D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2D94FFF-1E2F-D21B-7A72-7E5FC733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065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A2A408-BFC1-A415-D578-6B51E3B6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30F058D-6505-454A-068C-FA4F1E192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AAB7B2C-330B-2ACE-0105-D1852140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FFA1FAA-4832-AA32-F5A8-F6497746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1E599B2-C625-2741-1987-7B99EA2D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139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BECFBA-2795-6B21-4CCA-D295626F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B16667-1B71-1C9E-D1F1-BE3A1A6EB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E0DEEFD-8611-3004-F3F5-532958D87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F2FEE4E-B409-BD3B-2D7B-BDE71AEF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8204718-7751-2817-0E45-E64003A3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FC383E8-885A-9DA3-365D-9B63CBA6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610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599EB9-4C0F-0E8F-B9E3-965C611AD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31A261-BEED-DA79-9366-71E32E0FF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25F577A-BE34-D4F8-DC77-EE757EE88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901F467-BBDD-045A-1A36-0D99F919F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4FB422E-CAFA-BBCF-5635-835351E5C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8E1743E-EB25-F3AF-58CA-20151E1CD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7317E1F-FF0C-EC4D-BED8-96389519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B3DA8DA-72C8-347F-0C6A-0F5F3A4A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353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24B529-4EE7-7C98-021B-27D7C367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670232E-5D01-069D-D208-6AD70A5A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7BF531-F972-E343-14F3-FFF1BEC0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5C04857-8024-32BC-F2D1-65251DE3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373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CC77CDA-2ECE-9991-ECF4-8C52910E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F81F0CCA-A3F5-32C6-7922-271DAB39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6721266-062E-88C2-ED0D-B8140790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66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5504B3-0CC0-92AA-DA66-A02B8B97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002057-6DF6-854D-126E-8F9E21E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3A720EA-FEAC-B4CA-5CEE-62AEB5260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C69FDB9-8FCD-78DD-80F4-9285EA2D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5992EDE-E0AE-9719-17CB-3049CF4E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417FC3B-7EAF-DF67-E816-19CFE76E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734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03D71E-89B7-17D6-626C-ECF36F7C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58F1A54-FE0C-941F-B702-D5DDDAF25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61F0C00-2C0C-D4C3-3BDE-CBB85C542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D3170E-9456-E690-2E80-02511B4B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FAEDF09-FC07-BDB4-7ECC-6A56CFCA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6E8C0C-6D68-BD94-FA3A-D9A7FE7D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815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FA46CDE-6A8A-272A-5D04-FC9B9E16C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EDF0352-A019-4947-57F9-474C1FCB7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B9967E8-05A1-892C-D009-2C02A7558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E201A-027A-4839-868B-399086737CB6}" type="datetimeFigureOut">
              <a:rPr lang="tr-TR" smtClean="0"/>
              <a:t>11.06.2024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AA3CFD5-56B3-D04D-7283-0CD569555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D18C436-F874-E691-6A85-E209262B8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D8DBC9-185D-4EBE-B323-D17126415CC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4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C7184-1655-3473-450B-478A6FD3A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95" y="316871"/>
            <a:ext cx="10524931" cy="3193092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2">
                    <a:lumMod val="10000"/>
                  </a:schemeClr>
                </a:solidFill>
              </a:rPr>
              <a:t>REAL-TIME </a:t>
            </a:r>
            <a:r>
              <a:rPr lang="tr-T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pt-BR" b="1" dirty="0">
                <a:solidFill>
                  <a:schemeClr val="bg2">
                    <a:lumMod val="10000"/>
                  </a:schemeClr>
                </a:solidFill>
              </a:rPr>
              <a:t>ANA</a:t>
            </a:r>
            <a:r>
              <a:rPr lang="tr-TR" b="1" dirty="0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pt-BR" b="1" dirty="0">
                <a:solidFill>
                  <a:schemeClr val="bg2">
                    <a:lumMod val="10000"/>
                  </a:schemeClr>
                </a:solidFill>
              </a:rPr>
              <a:t>YSIS </a:t>
            </a:r>
            <a:r>
              <a:rPr lang="tr-T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pt-BR" b="1" dirty="0">
                <a:solidFill>
                  <a:schemeClr val="bg2">
                    <a:lumMod val="10000"/>
                  </a:schemeClr>
                </a:solidFill>
              </a:rPr>
              <a:t>FOR </a:t>
            </a:r>
            <a:r>
              <a:rPr lang="tr-T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br>
              <a:rPr lang="tr-TR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pt-BR" b="1" dirty="0">
                <a:solidFill>
                  <a:schemeClr val="bg2">
                    <a:lumMod val="10000"/>
                  </a:schemeClr>
                </a:solidFill>
              </a:rPr>
              <a:t>DETECTING </a:t>
            </a:r>
            <a:r>
              <a:rPr lang="tr-T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pt-BR" b="1" dirty="0">
                <a:solidFill>
                  <a:schemeClr val="bg2">
                    <a:lumMod val="10000"/>
                  </a:schemeClr>
                </a:solidFill>
              </a:rPr>
              <a:t>BOT</a:t>
            </a:r>
            <a:r>
              <a:rPr lang="tr-T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pt-BR" b="1" dirty="0">
                <a:solidFill>
                  <a:schemeClr val="bg2">
                    <a:lumMod val="10000"/>
                  </a:schemeClr>
                </a:solidFill>
              </a:rPr>
              <a:t> BEHAVIOR </a:t>
            </a:r>
            <a:r>
              <a:rPr lang="tr-T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pt-BR" b="1" dirty="0">
                <a:solidFill>
                  <a:schemeClr val="bg2">
                    <a:lumMod val="10000"/>
                  </a:schemeClr>
                </a:solidFill>
              </a:rPr>
              <a:t>IN ONLINE </a:t>
            </a:r>
            <a:r>
              <a:rPr lang="tr-T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pt-BR" b="1" dirty="0">
                <a:solidFill>
                  <a:schemeClr val="bg2">
                    <a:lumMod val="10000"/>
                  </a:schemeClr>
                </a:solidFill>
              </a:rPr>
              <a:t>GAMES</a:t>
            </a:r>
            <a:endParaRPr lang="tr-T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13D242C-579C-E18A-B252-ABE140F14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CENG 3544, NETWORK AND SECURITY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4920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51BEEC-7ACC-19F3-FEC4-D4306631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</a:t>
            </a:r>
          </a:p>
        </p:txBody>
      </p:sp>
      <p:pic>
        <p:nvPicPr>
          <p:cNvPr id="5" name="Resim 4" descr="metin, ekran görüntüsü, renklilik, kare içeren bir resim&#10;&#10;Açıklama otomatik olarak oluşturuldu">
            <a:extLst>
              <a:ext uri="{FF2B5EF4-FFF2-40B4-BE49-F238E27FC236}">
                <a16:creationId xmlns:a16="http://schemas.microsoft.com/office/drawing/2014/main" id="{08170811-882A-7E3D-B26C-02A8370C7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369662"/>
            <a:ext cx="7225748" cy="411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2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4B87AE6-0B10-15B5-DFFC-0E4F03B4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tr-TR" sz="4000" dirty="0"/>
              <a:t>CONCLUSION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243EE-C18B-AB2C-2940-C68B4172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tr-TR" sz="1900" dirty="0" err="1"/>
              <a:t>In</a:t>
            </a:r>
            <a:r>
              <a:rPr lang="tr-TR" sz="1900" dirty="0"/>
              <a:t> </a:t>
            </a:r>
            <a:r>
              <a:rPr lang="tr-TR" sz="1900" dirty="0" err="1"/>
              <a:t>this</a:t>
            </a:r>
            <a:r>
              <a:rPr lang="tr-TR" sz="1900" dirty="0"/>
              <a:t> </a:t>
            </a:r>
            <a:r>
              <a:rPr lang="tr-TR" sz="1900" dirty="0" err="1"/>
              <a:t>study</a:t>
            </a:r>
            <a:r>
              <a:rPr lang="tr-TR" sz="1900" dirty="0"/>
              <a:t> </a:t>
            </a:r>
            <a:r>
              <a:rPr lang="tr-TR" sz="1900" dirty="0" err="1"/>
              <a:t>we</a:t>
            </a:r>
            <a:r>
              <a:rPr lang="tr-TR" sz="1900" dirty="0"/>
              <a:t> </a:t>
            </a:r>
            <a:r>
              <a:rPr lang="tr-TR" sz="1900" b="1" dirty="0" err="1"/>
              <a:t>benefited</a:t>
            </a:r>
            <a:r>
              <a:rPr lang="tr-TR" sz="1900" dirty="0"/>
              <a:t> </a:t>
            </a:r>
            <a:r>
              <a:rPr lang="tr-TR" sz="1900" dirty="0" err="1"/>
              <a:t>from</a:t>
            </a:r>
            <a:r>
              <a:rPr lang="tr-TR" sz="1900" dirty="0"/>
              <a:t> </a:t>
            </a:r>
            <a:r>
              <a:rPr lang="tr-TR" sz="1900" dirty="0" err="1"/>
              <a:t>couple</a:t>
            </a:r>
            <a:r>
              <a:rPr lang="tr-TR" sz="1900" dirty="0"/>
              <a:t> </a:t>
            </a:r>
            <a:r>
              <a:rPr lang="tr-TR" sz="1900" dirty="0" err="1"/>
              <a:t>researches</a:t>
            </a:r>
            <a:r>
              <a:rPr lang="tr-TR" sz="1900" dirty="0"/>
              <a:t> </a:t>
            </a:r>
            <a:r>
              <a:rPr lang="tr-TR" sz="1900" dirty="0" err="1"/>
              <a:t>and</a:t>
            </a:r>
            <a:r>
              <a:rPr lang="tr-TR" sz="1900" dirty="0"/>
              <a:t> </a:t>
            </a:r>
            <a:r>
              <a:rPr lang="tr-TR" sz="1900" dirty="0" err="1"/>
              <a:t>to</a:t>
            </a:r>
            <a:r>
              <a:rPr lang="tr-TR" sz="1900" dirty="0"/>
              <a:t> be </a:t>
            </a:r>
            <a:r>
              <a:rPr lang="tr-TR" sz="1900" dirty="0" err="1"/>
              <a:t>able</a:t>
            </a:r>
            <a:r>
              <a:rPr lang="tr-TR" sz="1900" dirty="0"/>
              <a:t> </a:t>
            </a:r>
            <a:r>
              <a:rPr lang="tr-TR" sz="1900" dirty="0" err="1"/>
              <a:t>to</a:t>
            </a:r>
            <a:r>
              <a:rPr lang="tr-TR" sz="1900" dirty="0"/>
              <a:t> </a:t>
            </a:r>
            <a:r>
              <a:rPr lang="tr-TR" sz="1900" dirty="0" err="1"/>
              <a:t>implement</a:t>
            </a:r>
            <a:r>
              <a:rPr lang="tr-TR" sz="1900" dirty="0"/>
              <a:t> </a:t>
            </a:r>
            <a:r>
              <a:rPr lang="tr-TR" sz="1900" dirty="0" err="1"/>
              <a:t>this</a:t>
            </a:r>
            <a:r>
              <a:rPr lang="tr-TR" sz="1900" dirty="0"/>
              <a:t> </a:t>
            </a:r>
            <a:r>
              <a:rPr lang="tr-TR" sz="1900" dirty="0" err="1"/>
              <a:t>game</a:t>
            </a:r>
            <a:r>
              <a:rPr lang="tr-TR" sz="1900" dirty="0"/>
              <a:t> bot </a:t>
            </a:r>
            <a:r>
              <a:rPr lang="tr-TR" sz="1900" dirty="0" err="1"/>
              <a:t>detection</a:t>
            </a:r>
            <a:r>
              <a:rPr lang="tr-TR" sz="1900" dirty="0"/>
              <a:t> </a:t>
            </a:r>
            <a:r>
              <a:rPr lang="tr-TR" sz="1900" dirty="0" err="1"/>
              <a:t>method</a:t>
            </a:r>
            <a:r>
              <a:rPr lang="tr-TR" sz="1900" dirty="0"/>
              <a:t>.</a:t>
            </a:r>
          </a:p>
          <a:p>
            <a:r>
              <a:rPr lang="tr-TR" sz="1900" dirty="0" err="1"/>
              <a:t>Our</a:t>
            </a:r>
            <a:r>
              <a:rPr lang="tr-TR" sz="1900" dirty="0"/>
              <a:t> </a:t>
            </a:r>
            <a:r>
              <a:rPr lang="tr-TR" sz="1900" dirty="0" err="1"/>
              <a:t>real</a:t>
            </a:r>
            <a:r>
              <a:rPr lang="tr-TR" sz="1900" dirty="0"/>
              <a:t>-time </a:t>
            </a:r>
            <a:r>
              <a:rPr lang="tr-TR" sz="1900" dirty="0" err="1"/>
              <a:t>analysis</a:t>
            </a:r>
            <a:r>
              <a:rPr lang="tr-TR" sz="1900" dirty="0"/>
              <a:t> </a:t>
            </a:r>
            <a:r>
              <a:rPr lang="tr-TR" sz="1900" dirty="0" err="1"/>
              <a:t>method</a:t>
            </a:r>
            <a:r>
              <a:rPr lang="tr-TR" sz="1900" dirty="0"/>
              <a:t> is </a:t>
            </a:r>
            <a:r>
              <a:rPr lang="tr-TR" sz="1900" b="1" dirty="0"/>
              <a:t>not </a:t>
            </a:r>
            <a:r>
              <a:rPr lang="tr-TR" sz="1900" b="1" dirty="0" err="1"/>
              <a:t>well-suited</a:t>
            </a:r>
            <a:r>
              <a:rPr lang="tr-TR" sz="1900" b="1" dirty="0"/>
              <a:t> </a:t>
            </a:r>
            <a:r>
              <a:rPr lang="tr-TR" sz="1900" b="1" dirty="0" err="1"/>
              <a:t>for</a:t>
            </a:r>
            <a:r>
              <a:rPr lang="tr-TR" sz="1900" b="1" dirty="0"/>
              <a:t> </a:t>
            </a:r>
            <a:r>
              <a:rPr lang="tr-TR" sz="1900" b="1" dirty="0" err="1"/>
              <a:t>some</a:t>
            </a:r>
            <a:r>
              <a:rPr lang="tr-TR" sz="1900" b="1" dirty="0"/>
              <a:t> </a:t>
            </a:r>
            <a:r>
              <a:rPr lang="tr-TR" sz="1900" b="1" dirty="0" err="1"/>
              <a:t>games</a:t>
            </a:r>
            <a:r>
              <a:rPr lang="tr-TR" sz="1900" dirty="0"/>
              <a:t> </a:t>
            </a:r>
            <a:r>
              <a:rPr lang="tr-TR" sz="1900" dirty="0" err="1"/>
              <a:t>that</a:t>
            </a:r>
            <a:r>
              <a:rPr lang="tr-TR" sz="1900" dirty="0"/>
              <a:t> </a:t>
            </a:r>
            <a:r>
              <a:rPr lang="tr-TR" sz="1900" dirty="0" err="1"/>
              <a:t>have</a:t>
            </a:r>
            <a:r>
              <a:rPr lang="tr-TR" sz="1900" dirty="0"/>
              <a:t> </a:t>
            </a:r>
            <a:r>
              <a:rPr lang="tr-TR" sz="1900" dirty="0" err="1"/>
              <a:t>complicated</a:t>
            </a:r>
            <a:r>
              <a:rPr lang="tr-TR" sz="1900" dirty="0"/>
              <a:t>  </a:t>
            </a:r>
            <a:r>
              <a:rPr lang="tr-TR" sz="1900" dirty="0" err="1"/>
              <a:t>movement</a:t>
            </a:r>
            <a:r>
              <a:rPr lang="tr-TR" sz="1900" dirty="0"/>
              <a:t> but it can be </a:t>
            </a:r>
            <a:r>
              <a:rPr lang="tr-TR" sz="1900" dirty="0" err="1"/>
              <a:t>effective</a:t>
            </a:r>
            <a:r>
              <a:rPr lang="tr-TR" sz="1900" dirty="0"/>
              <a:t> </a:t>
            </a:r>
            <a:r>
              <a:rPr lang="tr-TR" sz="1900" dirty="0" err="1"/>
              <a:t>most</a:t>
            </a:r>
            <a:r>
              <a:rPr lang="tr-TR" sz="1900" dirty="0"/>
              <a:t> of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games</a:t>
            </a:r>
            <a:r>
              <a:rPr lang="tr-TR" sz="1900" dirty="0"/>
              <a:t>.</a:t>
            </a:r>
          </a:p>
          <a:p>
            <a:r>
              <a:rPr lang="tr-TR" sz="1900" dirty="0" err="1"/>
              <a:t>Taking</a:t>
            </a:r>
            <a:r>
              <a:rPr lang="tr-TR" sz="1900" dirty="0"/>
              <a:t> </a:t>
            </a:r>
            <a:r>
              <a:rPr lang="tr-TR" sz="1900" dirty="0" err="1"/>
              <a:t>account</a:t>
            </a:r>
            <a:r>
              <a:rPr lang="tr-TR" sz="1900" dirty="0"/>
              <a:t> of </a:t>
            </a:r>
            <a:r>
              <a:rPr lang="tr-TR" sz="1900" dirty="0" err="1"/>
              <a:t>other</a:t>
            </a:r>
            <a:r>
              <a:rPr lang="tr-TR" sz="1900" dirty="0"/>
              <a:t> </a:t>
            </a:r>
            <a:r>
              <a:rPr lang="tr-TR" sz="1900" dirty="0" err="1"/>
              <a:t>movement</a:t>
            </a:r>
            <a:r>
              <a:rPr lang="tr-TR" sz="1900" dirty="0"/>
              <a:t> </a:t>
            </a:r>
            <a:r>
              <a:rPr lang="tr-TR" sz="1900" dirty="0" err="1"/>
              <a:t>values</a:t>
            </a:r>
            <a:r>
              <a:rPr lang="tr-TR" sz="1900" dirty="0"/>
              <a:t> </a:t>
            </a:r>
            <a:r>
              <a:rPr lang="tr-TR" sz="1900" dirty="0" err="1"/>
              <a:t>will</a:t>
            </a:r>
            <a:r>
              <a:rPr lang="tr-TR" sz="1900" dirty="0"/>
              <a:t> </a:t>
            </a:r>
            <a:r>
              <a:rPr lang="tr-TR" sz="1900" b="1" dirty="0" err="1"/>
              <a:t>improve</a:t>
            </a:r>
            <a:r>
              <a:rPr lang="tr-TR" sz="1900" dirty="0"/>
              <a:t> </a:t>
            </a:r>
            <a:r>
              <a:rPr lang="tr-TR" sz="1900" dirty="0" err="1"/>
              <a:t>this</a:t>
            </a:r>
            <a:r>
              <a:rPr lang="tr-TR" sz="1900" dirty="0"/>
              <a:t> </a:t>
            </a:r>
            <a:r>
              <a:rPr lang="tr-TR" sz="1900" dirty="0" err="1"/>
              <a:t>method</a:t>
            </a:r>
            <a:r>
              <a:rPr lang="tr-TR" sz="1900" dirty="0"/>
              <a:t> but </a:t>
            </a:r>
            <a:r>
              <a:rPr lang="tr-TR" sz="1900" dirty="0" err="1"/>
              <a:t>might</a:t>
            </a:r>
            <a:r>
              <a:rPr lang="tr-TR" sz="1900" dirty="0"/>
              <a:t> </a:t>
            </a:r>
            <a:r>
              <a:rPr lang="tr-TR" sz="1900" dirty="0" err="1"/>
              <a:t>cause</a:t>
            </a:r>
            <a:r>
              <a:rPr lang="tr-TR" sz="1900" dirty="0"/>
              <a:t> </a:t>
            </a:r>
            <a:r>
              <a:rPr lang="tr-TR" sz="1900" dirty="0" err="1"/>
              <a:t>some</a:t>
            </a:r>
            <a:r>
              <a:rPr lang="tr-TR" sz="1900" dirty="0"/>
              <a:t> </a:t>
            </a:r>
            <a:r>
              <a:rPr lang="tr-TR" sz="1900" dirty="0" err="1"/>
              <a:t>performance</a:t>
            </a:r>
            <a:r>
              <a:rPr lang="tr-TR" sz="1900" dirty="0"/>
              <a:t> </a:t>
            </a:r>
            <a:r>
              <a:rPr lang="tr-TR" sz="1900" dirty="0" err="1"/>
              <a:t>problems</a:t>
            </a:r>
            <a:r>
              <a:rPr lang="tr-TR" sz="1900" dirty="0"/>
              <a:t>.</a:t>
            </a:r>
          </a:p>
        </p:txBody>
      </p:sp>
      <p:pic>
        <p:nvPicPr>
          <p:cNvPr id="5" name="Picture 4" descr="Dice and pins on a board game">
            <a:extLst>
              <a:ext uri="{FF2B5EF4-FFF2-40B4-BE49-F238E27FC236}">
                <a16:creationId xmlns:a16="http://schemas.microsoft.com/office/drawing/2014/main" id="{C3A92540-FB5D-BA31-D5E2-77FC9C6C7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r="3101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BA793DE0-4282-2675-81CA-857C45D3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41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038F5BC-2DEF-BCB1-912A-315AE859A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59" y="405685"/>
            <a:ext cx="5627826" cy="1559301"/>
          </a:xfrm>
        </p:spPr>
        <p:txBody>
          <a:bodyPr>
            <a:normAutofit/>
          </a:bodyPr>
          <a:lstStyle/>
          <a:p>
            <a:r>
              <a:rPr lang="tr-TR" sz="4000" dirty="0"/>
              <a:t>THANK YOU!</a:t>
            </a:r>
            <a:br>
              <a:rPr lang="tr-TR" sz="4000" dirty="0"/>
            </a:b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032568-A766-F4AA-21E4-451C88FDC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9" y="2495550"/>
            <a:ext cx="5410198" cy="1590675"/>
          </a:xfrm>
        </p:spPr>
        <p:txBody>
          <a:bodyPr anchor="ctr">
            <a:normAutofit/>
          </a:bodyPr>
          <a:lstStyle/>
          <a:p>
            <a:r>
              <a:rPr lang="tr-TR" sz="20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78462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4186BFBD-0354-74F7-AFA4-C406C861A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1" r="16817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39271B5-C6E4-4455-C10C-351D4469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tr-TR" sz="3400" b="1"/>
              <a:t>ABSTRACT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EE698B-060F-C459-CED3-56B55E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tr-TR" sz="2000" dirty="0"/>
              <a:t>I</a:t>
            </a:r>
            <a:r>
              <a:rPr lang="en-US" sz="2000" dirty="0"/>
              <a:t>n Online games cheating is widespread. Even though precautions are taken some massively multiplayer online role-playing games(MMORPG) does not strictly prevent real-money trading. Primarily for this reason people tend to cheat in such games. One of most popular method is using </a:t>
            </a:r>
            <a:r>
              <a:rPr lang="en-US" sz="2000" b="1" dirty="0"/>
              <a:t>game bots</a:t>
            </a:r>
            <a:r>
              <a:rPr lang="en-US" sz="2000" dirty="0"/>
              <a:t>. 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12146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rld of Warcraft®: The War Within™ - World of Warcraft | Battle.net">
            <a:extLst>
              <a:ext uri="{FF2B5EF4-FFF2-40B4-BE49-F238E27FC236}">
                <a16:creationId xmlns:a16="http://schemas.microsoft.com/office/drawing/2014/main" id="{C8AA1C91-B715-21F4-B75E-14561442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73" y="1513261"/>
            <a:ext cx="2693987" cy="15155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uneScape ® on Steam">
            <a:extLst>
              <a:ext uri="{FF2B5EF4-FFF2-40B4-BE49-F238E27FC236}">
                <a16:creationId xmlns:a16="http://schemas.microsoft.com/office/drawing/2014/main" id="{82A956C8-1E77-41D0-F665-81C46C4B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8" y="1536593"/>
            <a:ext cx="3046057" cy="16021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bion Online - Google Play'de Uygulamalar">
            <a:extLst>
              <a:ext uri="{FF2B5EF4-FFF2-40B4-BE49-F238E27FC236}">
                <a16:creationId xmlns:a16="http://schemas.microsoft.com/office/drawing/2014/main" id="{3B213E6D-8EFE-3D91-7599-DBDAD404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370" y="1480971"/>
            <a:ext cx="3046057" cy="17134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in 2 🕹️ CrazyGames'te oynayın">
            <a:extLst>
              <a:ext uri="{FF2B5EF4-FFF2-40B4-BE49-F238E27FC236}">
                <a16:creationId xmlns:a16="http://schemas.microsoft.com/office/drawing/2014/main" id="{A72B6267-ADCE-DF25-427B-9F278EF4D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88" y="3753259"/>
            <a:ext cx="2795457" cy="17140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ise Online World - Rise Online Viki">
            <a:extLst>
              <a:ext uri="{FF2B5EF4-FFF2-40B4-BE49-F238E27FC236}">
                <a16:creationId xmlns:a16="http://schemas.microsoft.com/office/drawing/2014/main" id="{E2F956A9-912D-737C-2993-28AA172F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574" y="3429000"/>
            <a:ext cx="2682734" cy="21116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Oldest Active MMO 'Tibia' Gets Update After 25 Years">
            <a:extLst>
              <a:ext uri="{FF2B5EF4-FFF2-40B4-BE49-F238E27FC236}">
                <a16:creationId xmlns:a16="http://schemas.microsoft.com/office/drawing/2014/main" id="{F4BA797D-6E70-14CD-4506-7E8CB5A4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135" y="3663623"/>
            <a:ext cx="3287292" cy="17258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13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diyagram, metin, çizgi, tasarım içeren bir resim">
            <a:extLst>
              <a:ext uri="{FF2B5EF4-FFF2-40B4-BE49-F238E27FC236}">
                <a16:creationId xmlns:a16="http://schemas.microsoft.com/office/drawing/2014/main" id="{31D09183-BC67-9F1F-8F70-D229151D5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389763"/>
            <a:ext cx="4282860" cy="609752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D3A2A8E-97C0-F990-A83D-9EE5F46C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BOT VS HUMAN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3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77CC7A1F-BA11-EF36-B521-65B179C9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8" r="2" b="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B436EAD-A98D-F37F-0CF8-FEFE6D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tr-TR" sz="3400" b="1"/>
              <a:t>SOLUTION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889776-7D50-8409-C98A-095C1400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tr-TR" sz="2000" dirty="0" err="1"/>
              <a:t>One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solution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is </a:t>
            </a:r>
            <a:r>
              <a:rPr lang="tr-TR" sz="2000" dirty="0" err="1"/>
              <a:t>being</a:t>
            </a:r>
            <a:r>
              <a:rPr lang="tr-TR" sz="2000" dirty="0"/>
              <a:t> </a:t>
            </a:r>
            <a:r>
              <a:rPr lang="tr-TR" sz="2000" dirty="0" err="1"/>
              <a:t>used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this</a:t>
            </a:r>
            <a:r>
              <a:rPr lang="tr-TR" sz="2000" dirty="0"/>
              <a:t> problem is </a:t>
            </a:r>
            <a:r>
              <a:rPr lang="tr-TR" sz="2000" b="1" dirty="0"/>
              <a:t>bot </a:t>
            </a:r>
            <a:r>
              <a:rPr lang="tr-TR" sz="2000" b="1" dirty="0" err="1"/>
              <a:t>detection</a:t>
            </a:r>
            <a:r>
              <a:rPr lang="tr-TR" sz="2000" b="1" dirty="0"/>
              <a:t> </a:t>
            </a:r>
            <a:r>
              <a:rPr lang="tr-TR" sz="2000" b="1" dirty="0" err="1"/>
              <a:t>methods</a:t>
            </a:r>
            <a:r>
              <a:rPr lang="tr-TR" sz="2000" b="1" dirty="0"/>
              <a:t>.</a:t>
            </a:r>
          </a:p>
          <a:p>
            <a:r>
              <a:rPr lang="tr-TR" sz="2000" dirty="0" err="1"/>
              <a:t>There</a:t>
            </a:r>
            <a:r>
              <a:rPr lang="tr-TR" sz="2000" dirty="0"/>
              <a:t> </a:t>
            </a:r>
            <a:r>
              <a:rPr lang="tr-TR" sz="2000" dirty="0" err="1"/>
              <a:t>are</a:t>
            </a:r>
            <a:r>
              <a:rPr lang="tr-TR" sz="2000" dirty="0"/>
              <a:t> </a:t>
            </a:r>
            <a:r>
              <a:rPr lang="tr-TR" sz="2000" dirty="0" err="1"/>
              <a:t>couple</a:t>
            </a:r>
            <a:r>
              <a:rPr lang="tr-TR" sz="2000" dirty="0"/>
              <a:t> </a:t>
            </a:r>
            <a:r>
              <a:rPr lang="tr-TR" sz="2000" dirty="0" err="1"/>
              <a:t>ways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detect</a:t>
            </a:r>
            <a:r>
              <a:rPr lang="tr-TR" sz="2000" dirty="0"/>
              <a:t> bot </a:t>
            </a:r>
            <a:r>
              <a:rPr lang="tr-TR" sz="2000" dirty="0" err="1"/>
              <a:t>behaviour</a:t>
            </a:r>
            <a:r>
              <a:rPr lang="tr-TR" sz="2000" b="1" dirty="0"/>
              <a:t>.</a:t>
            </a:r>
          </a:p>
          <a:p>
            <a:r>
              <a:rPr lang="tr-TR" sz="2000" dirty="0" err="1"/>
              <a:t>Our</a:t>
            </a:r>
            <a:r>
              <a:rPr lang="tr-TR" sz="2000" dirty="0"/>
              <a:t> </a:t>
            </a:r>
            <a:r>
              <a:rPr lang="tr-TR" sz="2000" dirty="0" err="1"/>
              <a:t>solution</a:t>
            </a:r>
            <a:r>
              <a:rPr lang="tr-TR" sz="2000" dirty="0"/>
              <a:t> is </a:t>
            </a:r>
            <a:r>
              <a:rPr lang="tr-TR" sz="2000" b="1" dirty="0" err="1"/>
              <a:t>real</a:t>
            </a:r>
            <a:r>
              <a:rPr lang="tr-TR" sz="2000" b="1" dirty="0"/>
              <a:t>-time </a:t>
            </a:r>
            <a:r>
              <a:rPr lang="tr-TR" sz="2000" b="1" dirty="0" err="1"/>
              <a:t>analysis</a:t>
            </a:r>
            <a:r>
              <a:rPr lang="tr-TR" sz="2000" b="1" dirty="0"/>
              <a:t>.</a:t>
            </a:r>
          </a:p>
          <a:p>
            <a:pPr marL="0" indent="0">
              <a:buNone/>
            </a:pP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43407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6DDA669-CB59-A112-54D4-A7AF8FCF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?</a:t>
            </a:r>
          </a:p>
        </p:txBody>
      </p:sp>
      <p:pic>
        <p:nvPicPr>
          <p:cNvPr id="5" name="İçerik Yer Tutucusu 4" descr="metin, diyagram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91BE66E8-6BCA-7085-4D77-275EC80A6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03" y="643466"/>
            <a:ext cx="670932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2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31870B2-B447-C15F-06AD-A8DE7A1DA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5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3D15DB6-352C-824F-B723-1AA05E1C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tr-TR" sz="3400"/>
              <a:t>DETAILS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444283-CC33-0B8E-FD15-5E50D563A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Autofit/>
          </a:bodyPr>
          <a:lstStyle/>
          <a:p>
            <a:r>
              <a:rPr lang="tr-TR" sz="2000" dirty="0" err="1"/>
              <a:t>We</a:t>
            </a:r>
            <a:r>
              <a:rPr lang="tr-TR" sz="2000" dirty="0"/>
              <a:t> </a:t>
            </a:r>
            <a:r>
              <a:rPr lang="tr-TR" sz="2000" dirty="0" err="1"/>
              <a:t>keep</a:t>
            </a:r>
            <a:r>
              <a:rPr lang="tr-TR" sz="2000" dirty="0"/>
              <a:t> </a:t>
            </a:r>
            <a:r>
              <a:rPr lang="tr-TR" sz="2000" dirty="0" err="1"/>
              <a:t>track</a:t>
            </a:r>
            <a:r>
              <a:rPr lang="tr-TR" sz="2000" dirty="0"/>
              <a:t> of </a:t>
            </a:r>
            <a:r>
              <a:rPr lang="tr-TR" sz="2000" dirty="0" err="1"/>
              <a:t>character’s</a:t>
            </a:r>
            <a:r>
              <a:rPr lang="tr-TR" sz="2000" dirty="0"/>
              <a:t> </a:t>
            </a:r>
            <a:r>
              <a:rPr lang="tr-TR" sz="2000" dirty="0" err="1"/>
              <a:t>movements</a:t>
            </a:r>
            <a:r>
              <a:rPr lang="tr-TR" sz="2000" b="1" dirty="0"/>
              <a:t>.(</a:t>
            </a:r>
            <a:r>
              <a:rPr lang="tr-TR" sz="2000" b="1" dirty="0" err="1"/>
              <a:t>Yaw</a:t>
            </a:r>
            <a:r>
              <a:rPr lang="tr-TR" sz="2000" b="1" dirty="0"/>
              <a:t>)</a:t>
            </a:r>
          </a:p>
          <a:p>
            <a:r>
              <a:rPr lang="tr-TR" sz="2000" dirty="0" err="1"/>
              <a:t>Then</a:t>
            </a:r>
            <a:r>
              <a:rPr lang="tr-TR" sz="2000" dirty="0"/>
              <a:t> </a:t>
            </a:r>
            <a:r>
              <a:rPr lang="tr-TR" sz="2000" b="1" dirty="0" err="1"/>
              <a:t>evaluate</a:t>
            </a:r>
            <a:r>
              <a:rPr lang="tr-TR" sz="2000" dirty="0"/>
              <a:t> </a:t>
            </a:r>
            <a:r>
              <a:rPr lang="tr-TR" sz="2000" dirty="0" err="1"/>
              <a:t>them</a:t>
            </a:r>
            <a:r>
              <a:rPr lang="tr-TR" sz="2000" dirty="0"/>
              <a:t> </a:t>
            </a:r>
            <a:r>
              <a:rPr lang="tr-TR" sz="2000" dirty="0" err="1"/>
              <a:t>based</a:t>
            </a:r>
            <a:r>
              <a:rPr lang="tr-TR" sz="2000" dirty="0"/>
              <a:t> on </a:t>
            </a:r>
            <a:r>
              <a:rPr lang="tr-TR" sz="2000" dirty="0" err="1"/>
              <a:t>anomaly</a:t>
            </a:r>
            <a:r>
              <a:rPr lang="tr-TR" sz="2000" dirty="0"/>
              <a:t> </a:t>
            </a:r>
            <a:r>
              <a:rPr lang="tr-TR" sz="2000" dirty="0" err="1"/>
              <a:t>detection</a:t>
            </a:r>
            <a:r>
              <a:rPr lang="tr-TR" sz="2000" dirty="0"/>
              <a:t> </a:t>
            </a:r>
            <a:r>
              <a:rPr lang="tr-TR" sz="2000" dirty="0" err="1"/>
              <a:t>algorithms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If</a:t>
            </a:r>
            <a:r>
              <a:rPr lang="tr-TR" sz="2000" dirty="0"/>
              <a:t> an </a:t>
            </a:r>
            <a:r>
              <a:rPr lang="tr-TR" sz="2000" dirty="0" err="1"/>
              <a:t>anomaly</a:t>
            </a:r>
            <a:r>
              <a:rPr lang="tr-TR" sz="2000" dirty="0"/>
              <a:t> </a:t>
            </a:r>
            <a:r>
              <a:rPr lang="tr-TR" sz="2000" dirty="0" err="1"/>
              <a:t>detected</a:t>
            </a:r>
            <a:r>
              <a:rPr lang="tr-TR" sz="2000" dirty="0"/>
              <a:t> </a:t>
            </a:r>
            <a:r>
              <a:rPr lang="tr-TR" sz="2000" dirty="0" err="1"/>
              <a:t>based</a:t>
            </a:r>
            <a:r>
              <a:rPr lang="tr-TR" sz="2000" dirty="0"/>
              <a:t> on </a:t>
            </a:r>
            <a:r>
              <a:rPr lang="tr-TR" sz="2000" dirty="0" err="1"/>
              <a:t>this</a:t>
            </a:r>
            <a:r>
              <a:rPr lang="tr-TR" sz="2000" dirty="0"/>
              <a:t> </a:t>
            </a:r>
            <a:r>
              <a:rPr lang="tr-TR" sz="2000" dirty="0" err="1"/>
              <a:t>algorithm</a:t>
            </a:r>
            <a:r>
              <a:rPr lang="tr-TR" sz="2000" dirty="0"/>
              <a:t> </a:t>
            </a:r>
            <a:r>
              <a:rPr lang="tr-TR" sz="2000" dirty="0" err="1"/>
              <a:t>we</a:t>
            </a:r>
            <a:r>
              <a:rPr lang="tr-TR" sz="2000" dirty="0"/>
              <a:t> </a:t>
            </a:r>
            <a:r>
              <a:rPr lang="tr-TR" sz="2000" b="1" dirty="0" err="1"/>
              <a:t>restrict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movement</a:t>
            </a:r>
            <a:r>
              <a:rPr lang="tr-TR" sz="2000" dirty="0"/>
              <a:t> of </a:t>
            </a:r>
            <a:r>
              <a:rPr lang="tr-TR" sz="2000" dirty="0" err="1"/>
              <a:t>character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Then</a:t>
            </a:r>
            <a:r>
              <a:rPr lang="tr-TR" sz="2000" dirty="0"/>
              <a:t> </a:t>
            </a:r>
            <a:r>
              <a:rPr lang="tr-TR" sz="2000" dirty="0" err="1"/>
              <a:t>display</a:t>
            </a:r>
            <a:r>
              <a:rPr lang="tr-TR" sz="2000" dirty="0"/>
              <a:t> a pop-</a:t>
            </a:r>
            <a:r>
              <a:rPr lang="tr-TR" sz="2000" dirty="0" err="1"/>
              <a:t>up</a:t>
            </a:r>
            <a:r>
              <a:rPr lang="tr-TR" sz="2000" dirty="0"/>
              <a:t> </a:t>
            </a:r>
            <a:r>
              <a:rPr lang="tr-TR" sz="2000" dirty="0" err="1"/>
              <a:t>screen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player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b="1" dirty="0" err="1"/>
              <a:t>resolve</a:t>
            </a:r>
            <a:r>
              <a:rPr lang="tr-TR" sz="2000" dirty="0"/>
              <a:t>(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there</a:t>
            </a:r>
            <a:r>
              <a:rPr lang="tr-TR" sz="2000" dirty="0"/>
              <a:t> is a </a:t>
            </a:r>
            <a:r>
              <a:rPr lang="tr-TR" sz="2000" dirty="0" err="1"/>
              <a:t>player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resolve</a:t>
            </a:r>
            <a:r>
              <a:rPr lang="tr-TR" sz="2000" dirty="0"/>
              <a:t> of </a:t>
            </a:r>
            <a:r>
              <a:rPr lang="tr-TR" sz="2000" dirty="0" err="1"/>
              <a:t>course</a:t>
            </a:r>
            <a:r>
              <a:rPr lang="tr-TR" sz="2000" dirty="0"/>
              <a:t>)</a:t>
            </a:r>
          </a:p>
          <a:p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b="1" dirty="0" err="1"/>
              <a:t>verified</a:t>
            </a:r>
            <a:r>
              <a:rPr lang="tr-TR" sz="2000" dirty="0"/>
              <a:t> </a:t>
            </a:r>
            <a:r>
              <a:rPr lang="tr-TR" sz="2000" dirty="0" err="1"/>
              <a:t>being</a:t>
            </a:r>
            <a:r>
              <a:rPr lang="tr-TR" sz="2000" dirty="0"/>
              <a:t> </a:t>
            </a:r>
            <a:r>
              <a:rPr lang="tr-TR" sz="2000" dirty="0" err="1"/>
              <a:t>human</a:t>
            </a:r>
            <a:r>
              <a:rPr lang="tr-TR" sz="2000" dirty="0"/>
              <a:t> </a:t>
            </a:r>
            <a:r>
              <a:rPr lang="tr-TR" sz="2000" dirty="0" err="1"/>
              <a:t>then</a:t>
            </a:r>
            <a:r>
              <a:rPr lang="tr-TR" sz="2000" dirty="0"/>
              <a:t> </a:t>
            </a:r>
            <a:r>
              <a:rPr lang="tr-TR" sz="2000" dirty="0" err="1"/>
              <a:t>player</a:t>
            </a:r>
            <a:r>
              <a:rPr lang="tr-TR" sz="2000" dirty="0"/>
              <a:t> </a:t>
            </a:r>
            <a:r>
              <a:rPr lang="tr-TR" sz="2000" dirty="0" err="1"/>
              <a:t>continue</a:t>
            </a:r>
            <a:r>
              <a:rPr lang="tr-TR" sz="2000" dirty="0"/>
              <a:t> </a:t>
            </a:r>
            <a:r>
              <a:rPr lang="tr-TR" sz="2000" dirty="0" err="1"/>
              <a:t>playing</a:t>
            </a:r>
            <a:r>
              <a:rPr lang="tr-T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06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AA844E3-BF41-4277-020D-57894F68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260" y="1188637"/>
            <a:ext cx="5852711" cy="1182798"/>
          </a:xfrm>
        </p:spPr>
        <p:txBody>
          <a:bodyPr>
            <a:normAutofit/>
          </a:bodyPr>
          <a:lstStyle/>
          <a:p>
            <a:r>
              <a:rPr lang="tr-TR" sz="6000" dirty="0"/>
              <a:t>VARIABLES</a:t>
            </a:r>
          </a:p>
        </p:txBody>
      </p:sp>
      <p:pic>
        <p:nvPicPr>
          <p:cNvPr id="7" name="Graphic 6" descr="Akış Çizelgesi">
            <a:extLst>
              <a:ext uri="{FF2B5EF4-FFF2-40B4-BE49-F238E27FC236}">
                <a16:creationId xmlns:a16="http://schemas.microsoft.com/office/drawing/2014/main" id="{D8ED43CF-70D7-7F82-B9E0-283CE999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5970E5-1284-7F64-FA44-ECF0FF5AB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r>
              <a:rPr lang="tr-TR" sz="2000" dirty="0" err="1"/>
              <a:t>There</a:t>
            </a:r>
            <a:r>
              <a:rPr lang="tr-TR" sz="2000" dirty="0"/>
              <a:t> </a:t>
            </a:r>
            <a:r>
              <a:rPr lang="tr-TR" sz="2000" dirty="0" err="1"/>
              <a:t>are</a:t>
            </a:r>
            <a:r>
              <a:rPr lang="tr-TR" sz="2000" dirty="0"/>
              <a:t> </a:t>
            </a:r>
            <a:r>
              <a:rPr lang="tr-TR" sz="2000" dirty="0" err="1"/>
              <a:t>three</a:t>
            </a:r>
            <a:r>
              <a:rPr lang="tr-TR" sz="2000" dirty="0"/>
              <a:t> </a:t>
            </a:r>
            <a:r>
              <a:rPr lang="tr-TR" sz="2000" dirty="0" err="1"/>
              <a:t>variables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take</a:t>
            </a:r>
            <a:r>
              <a:rPr lang="tr-TR" sz="2000" dirty="0"/>
              <a:t> </a:t>
            </a:r>
            <a:r>
              <a:rPr lang="tr-TR" sz="2000" dirty="0" err="1"/>
              <a:t>account</a:t>
            </a:r>
            <a:r>
              <a:rPr lang="tr-TR" sz="2000" dirty="0"/>
              <a:t> of </a:t>
            </a:r>
            <a:r>
              <a:rPr lang="tr-TR" sz="2000" dirty="0" err="1"/>
              <a:t>determining</a:t>
            </a:r>
            <a:r>
              <a:rPr lang="tr-TR" sz="2000" dirty="0"/>
              <a:t>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there</a:t>
            </a:r>
            <a:r>
              <a:rPr lang="tr-TR" sz="2000" dirty="0"/>
              <a:t> is a bot </a:t>
            </a:r>
            <a:r>
              <a:rPr lang="tr-TR" sz="2000" dirty="0" err="1"/>
              <a:t>behavior</a:t>
            </a:r>
            <a:r>
              <a:rPr lang="tr-TR" sz="2000" dirty="0"/>
              <a:t> </a:t>
            </a:r>
            <a:r>
              <a:rPr lang="tr-TR" sz="2000" dirty="0" err="1"/>
              <a:t>or</a:t>
            </a:r>
            <a:r>
              <a:rPr lang="tr-TR" sz="2000" dirty="0"/>
              <a:t> not. </a:t>
            </a:r>
            <a:r>
              <a:rPr lang="tr-TR" sz="2000" dirty="0" err="1"/>
              <a:t>These</a:t>
            </a:r>
            <a:r>
              <a:rPr lang="tr-TR" sz="2000" dirty="0"/>
              <a:t> </a:t>
            </a:r>
            <a:r>
              <a:rPr lang="tr-TR" sz="2000" dirty="0" err="1"/>
              <a:t>are</a:t>
            </a:r>
            <a:r>
              <a:rPr lang="tr-TR" sz="2000" dirty="0"/>
              <a:t>:</a:t>
            </a:r>
          </a:p>
          <a:p>
            <a:r>
              <a:rPr lang="tr-TR" sz="2000" b="1" dirty="0" err="1"/>
              <a:t>Movement</a:t>
            </a:r>
            <a:r>
              <a:rPr lang="tr-TR" sz="2000" b="1" dirty="0"/>
              <a:t> Log </a:t>
            </a:r>
            <a:r>
              <a:rPr lang="tr-TR" sz="2000" b="1" dirty="0" err="1"/>
              <a:t>Interval</a:t>
            </a:r>
            <a:endParaRPr lang="tr-TR" sz="2000" b="1" dirty="0"/>
          </a:p>
          <a:p>
            <a:r>
              <a:rPr lang="tr-TR" sz="2000" b="1" dirty="0" err="1"/>
              <a:t>Consecutive</a:t>
            </a:r>
            <a:r>
              <a:rPr lang="tr-TR" sz="2000" b="1" dirty="0"/>
              <a:t> </a:t>
            </a:r>
            <a:r>
              <a:rPr lang="tr-TR" sz="2000" b="1" dirty="0" err="1"/>
              <a:t>Count</a:t>
            </a:r>
            <a:endParaRPr lang="tr-TR" sz="2000" b="1" dirty="0"/>
          </a:p>
          <a:p>
            <a:r>
              <a:rPr lang="tr-TR" sz="2000" b="1" dirty="0" err="1"/>
              <a:t>Anomaly</a:t>
            </a:r>
            <a:r>
              <a:rPr lang="tr-TR" sz="2000" b="1" dirty="0"/>
              <a:t> </a:t>
            </a:r>
            <a:r>
              <a:rPr lang="tr-TR" sz="2000" b="1" dirty="0" err="1"/>
              <a:t>Count</a:t>
            </a:r>
            <a:endParaRPr lang="tr-TR" sz="2000" b="1" dirty="0"/>
          </a:p>
          <a:p>
            <a:endParaRPr lang="tr-TR" sz="2000" dirty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36864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17B7C00-7D9F-C0E1-5B6F-DC383F36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tr-TR"/>
              <a:t>DEFINITONS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İçerik Yer Tutucusu 2">
            <a:extLst>
              <a:ext uri="{FF2B5EF4-FFF2-40B4-BE49-F238E27FC236}">
                <a16:creationId xmlns:a16="http://schemas.microsoft.com/office/drawing/2014/main" id="{F08EB5B2-936F-2023-96CB-F16F2F9FA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46108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976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342</Words>
  <Application>Microsoft Office PowerPoint</Application>
  <PresentationFormat>Geniş ekran</PresentationFormat>
  <Paragraphs>33</Paragraphs>
  <Slides>12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Teması</vt:lpstr>
      <vt:lpstr>REAL-TIME  ANALYSIS  FOR   DETECTING  BOT  BEHAVIOR  IN ONLINE  GAMES</vt:lpstr>
      <vt:lpstr>ABSTRACT</vt:lpstr>
      <vt:lpstr>PowerPoint Sunusu</vt:lpstr>
      <vt:lpstr>GAME BOT VS HUMAN</vt:lpstr>
      <vt:lpstr>SOLUTION</vt:lpstr>
      <vt:lpstr>HOW ?</vt:lpstr>
      <vt:lpstr>DETAILS</vt:lpstr>
      <vt:lpstr>VARIABLES</vt:lpstr>
      <vt:lpstr>DEFINITONS</vt:lpstr>
      <vt:lpstr>TABLE</vt:lpstr>
      <vt:lpstr>CONCLUSION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özgür kartal</dc:creator>
  <cp:lastModifiedBy>özgür kartal</cp:lastModifiedBy>
  <cp:revision>23</cp:revision>
  <dcterms:created xsi:type="dcterms:W3CDTF">2024-06-10T19:30:33Z</dcterms:created>
  <dcterms:modified xsi:type="dcterms:W3CDTF">2024-06-11T09:14:32Z</dcterms:modified>
</cp:coreProperties>
</file>